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8" d="100"/>
          <a:sy n="68" d="100"/>
        </p:scale>
        <p:origin x="78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Compare various factors in SpaceX data to check for the presence of correlations. Use bar graphs, line graphs, and scatter plots as appropriate for each data set. Additionally, explore factors that contribute to the improvement of success rates through this analysis.</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create table SPACEXTABLE as select * from SPACEXTBL where Date is not null</a:t>
            </a:r>
          </a:p>
          <a:p>
            <a:pPr>
              <a:lnSpc>
                <a:spcPct val="100000"/>
              </a:lnSpc>
              <a:spcBef>
                <a:spcPts val="1400"/>
              </a:spcBef>
            </a:pPr>
            <a:r>
              <a:rPr lang="en-US" sz="1200" dirty="0"/>
              <a:t>SELECT DISTINCT(</a:t>
            </a:r>
            <a:r>
              <a:rPr lang="en-US" sz="1200" dirty="0" err="1"/>
              <a:t>Mission_Outcome</a:t>
            </a:r>
            <a:r>
              <a:rPr lang="en-US" sz="1200" dirty="0"/>
              <a:t>) FROM SPACEXTBL</a:t>
            </a:r>
          </a:p>
          <a:p>
            <a:r>
              <a:rPr lang="en-US" sz="1200" dirty="0"/>
              <a:t>SELECT DISTINCT </a:t>
            </a:r>
            <a:r>
              <a:rPr lang="en-US" sz="1200" dirty="0" err="1"/>
              <a:t>Launch_Site</a:t>
            </a:r>
            <a:r>
              <a:rPr lang="en-US" sz="1200" dirty="0"/>
              <a:t> FROM SPACEXTBL</a:t>
            </a:r>
          </a:p>
          <a:p>
            <a:r>
              <a:rPr lang="en-US" sz="1200" dirty="0"/>
              <a:t>SELECT * FROM SPACEXTBL WHERE </a:t>
            </a:r>
            <a:r>
              <a:rPr lang="en-US" sz="1200" dirty="0" err="1"/>
              <a:t>Launch_Site</a:t>
            </a:r>
            <a:r>
              <a:rPr lang="en-US" sz="1200" dirty="0"/>
              <a:t> LIKE 'CCA%' LIMIT 5</a:t>
            </a:r>
          </a:p>
          <a:p>
            <a:r>
              <a:rPr lang="en-US" sz="1200" dirty="0"/>
              <a:t>SELECT SUM(PAYLOAD_MASS__KG_) FROM SPACEXTBL WHERE Customer = 'NASA (CRS)’</a:t>
            </a:r>
          </a:p>
          <a:p>
            <a:r>
              <a:rPr lang="en-US" sz="1200" dirty="0"/>
              <a:t>SELECT AVG(PAYLOAD_MASS__KG_) FROM SPACEXTBL WHERE </a:t>
            </a:r>
            <a:r>
              <a:rPr lang="en-US" sz="1200" dirty="0" err="1"/>
              <a:t>Booster_Version</a:t>
            </a:r>
            <a:r>
              <a:rPr lang="en-US" sz="1200" dirty="0"/>
              <a:t> LIKE 'F9 v1.1%’</a:t>
            </a:r>
          </a:p>
          <a:p>
            <a:r>
              <a:rPr lang="en-US" sz="1200" dirty="0"/>
              <a:t>SELECT MIN(Date) FROM SPACEXTBL WHERE </a:t>
            </a:r>
            <a:r>
              <a:rPr lang="en-US" sz="1200" dirty="0" err="1"/>
              <a:t>Landing_Outcome</a:t>
            </a:r>
            <a:r>
              <a:rPr lang="en-US" sz="1200" dirty="0"/>
              <a:t> = 'Success’</a:t>
            </a:r>
          </a:p>
          <a:p>
            <a:r>
              <a:rPr lang="en-US" sz="1200" dirty="0"/>
              <a:t>SELECT DISTINCT(</a:t>
            </a:r>
            <a:r>
              <a:rPr lang="en-US" sz="1200" dirty="0" err="1"/>
              <a:t>Booster_Version</a:t>
            </a:r>
            <a:r>
              <a:rPr lang="en-US" sz="1200" dirty="0"/>
              <a:t>) FROM SPACEXTBL WHERE </a:t>
            </a:r>
            <a:r>
              <a:rPr lang="en-US" sz="1200" dirty="0" err="1"/>
              <a:t>Mission_Outcome</a:t>
            </a:r>
            <a:r>
              <a:rPr lang="en-US" sz="1200" dirty="0"/>
              <a:t> = 'Success' AND 4000 &lt;= PAYLOAD_MASS__KG_ &lt;= 6000</a:t>
            </a:r>
          </a:p>
          <a:p>
            <a:r>
              <a:rPr lang="en-US" sz="1200" dirty="0"/>
              <a:t>SELECT COUNT(*) AS 'Success' FROM SPACEXTBL WHERE </a:t>
            </a:r>
            <a:r>
              <a:rPr lang="en-US" sz="1200" dirty="0" err="1"/>
              <a:t>Mission_Outcome</a:t>
            </a:r>
            <a:r>
              <a:rPr lang="en-US" sz="1200" dirty="0"/>
              <a:t> LIKE '%Success%’</a:t>
            </a:r>
          </a:p>
          <a:p>
            <a:r>
              <a:rPr lang="en-US" sz="1200" dirty="0"/>
              <a:t>SELECT COUNT(*) AS 'Failure' FROM SPACEXTBL WHERE </a:t>
            </a:r>
            <a:r>
              <a:rPr lang="en-US" sz="1200" dirty="0" err="1"/>
              <a:t>Mission_Outcome</a:t>
            </a:r>
            <a:r>
              <a:rPr lang="en-US" sz="1200" dirty="0"/>
              <a:t> LIKE '%Failure%’</a:t>
            </a:r>
          </a:p>
          <a:p>
            <a:r>
              <a:rPr lang="en-US" sz="1200" dirty="0"/>
              <a:t>SELECT </a:t>
            </a:r>
            <a:r>
              <a:rPr lang="en-US" sz="1200" dirty="0" err="1"/>
              <a:t>Booster_Version</a:t>
            </a:r>
            <a:r>
              <a:rPr lang="en-US" sz="1200" dirty="0"/>
              <a:t> FROM SPACEXTBL WHERE PAYLOAD_MASS__KG_ = (SELECT MAX(PAYLOAD_MASS__KG_) FROM SPACEXTBL)</a:t>
            </a:r>
          </a:p>
          <a:p>
            <a:r>
              <a:rPr lang="en-US" sz="1200" dirty="0"/>
              <a:t>SELECT SUBSTR(Date, 6, 2) AS Month, </a:t>
            </a:r>
            <a:r>
              <a:rPr lang="en-US" sz="1200" dirty="0" err="1"/>
              <a:t>Landing_Outcome</a:t>
            </a:r>
            <a:r>
              <a:rPr lang="en-US" sz="1200" dirty="0"/>
              <a:t>, </a:t>
            </a:r>
            <a:r>
              <a:rPr lang="en-US" sz="1200" dirty="0" err="1"/>
              <a:t>Booster_Version</a:t>
            </a:r>
            <a:r>
              <a:rPr lang="en-US" sz="1200" dirty="0"/>
              <a:t>, </a:t>
            </a:r>
            <a:r>
              <a:rPr lang="en-US" sz="1200" dirty="0" err="1"/>
              <a:t>Launch_Site</a:t>
            </a:r>
            <a:r>
              <a:rPr lang="en-US" sz="1200" dirty="0"/>
              <a:t> FROM SPACEXTBL WHERE SUBSTR(Date, 1, 4) = '2015' AND </a:t>
            </a:r>
            <a:r>
              <a:rPr lang="en-US" sz="1200" dirty="0" err="1"/>
              <a:t>Landing_Outcome</a:t>
            </a:r>
            <a:r>
              <a:rPr lang="en-US" sz="1200" dirty="0"/>
              <a:t>  Failure (drone ship)</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34153" y="4181016"/>
            <a:ext cx="7563014" cy="18955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has the highest number of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図 7" descr="グラフ, 散布図&#10;&#10;自動的に生成された説明">
            <a:extLst>
              <a:ext uri="{FF2B5EF4-FFF2-40B4-BE49-F238E27FC236}">
                <a16:creationId xmlns:a16="http://schemas.microsoft.com/office/drawing/2014/main" id="{BA77341D-9FE0-BE3B-4354-DBFA29F7CC65}"/>
              </a:ext>
            </a:extLst>
          </p:cNvPr>
          <p:cNvPicPr>
            <a:picLocks noChangeAspect="1"/>
          </p:cNvPicPr>
          <p:nvPr/>
        </p:nvPicPr>
        <p:blipFill>
          <a:blip r:embed="rId3"/>
          <a:stretch>
            <a:fillRect/>
          </a:stretch>
        </p:blipFill>
        <p:spPr>
          <a:xfrm>
            <a:off x="770011" y="1705624"/>
            <a:ext cx="10597264" cy="211223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8877" y="4411743"/>
            <a:ext cx="10416734" cy="16138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Looking at the scatter plot of payload versus launch site, it can be seen that at the VAFB-SLC launch site, rockets with a heavy payload mass (over 10,000) have not been launched.</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図 5" descr="グラフ, 散布図&#10;&#10;自動的に生成された説明">
            <a:extLst>
              <a:ext uri="{FF2B5EF4-FFF2-40B4-BE49-F238E27FC236}">
                <a16:creationId xmlns:a16="http://schemas.microsoft.com/office/drawing/2014/main" id="{AD6DBCE9-65CF-8E86-9611-99F445507271}"/>
              </a:ext>
            </a:extLst>
          </p:cNvPr>
          <p:cNvPicPr>
            <a:picLocks noChangeAspect="1"/>
          </p:cNvPicPr>
          <p:nvPr/>
        </p:nvPicPr>
        <p:blipFill>
          <a:blip r:embed="rId3"/>
          <a:stretch>
            <a:fillRect/>
          </a:stretch>
        </p:blipFill>
        <p:spPr>
          <a:xfrm>
            <a:off x="868876" y="1741713"/>
            <a:ext cx="10635306" cy="204786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Analyze the </a:t>
            </a:r>
            <a:r>
              <a:rPr lang="en-US" sz="2200" dirty="0" err="1">
                <a:solidFill>
                  <a:schemeClr val="accent3">
                    <a:lumMod val="25000"/>
                  </a:schemeClr>
                </a:solidFill>
                <a:latin typeface="Abadi" panose="020B0604020104020204" pitchFamily="34" charset="0"/>
              </a:rPr>
              <a:t>ploted</a:t>
            </a:r>
            <a:r>
              <a:rPr lang="en-US" sz="2200" dirty="0">
                <a:solidFill>
                  <a:schemeClr val="accent3">
                    <a:lumMod val="25000"/>
                  </a:schemeClr>
                </a:solidFill>
                <a:latin typeface="Abadi" panose="020B0604020104020204" pitchFamily="34" charset="0"/>
              </a:rPr>
              <a:t> bar chart try to find which orbits have high </a:t>
            </a: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図 5" descr="グラフ, 棒グラフ&#10;&#10;自動的に生成された説明">
            <a:extLst>
              <a:ext uri="{FF2B5EF4-FFF2-40B4-BE49-F238E27FC236}">
                <a16:creationId xmlns:a16="http://schemas.microsoft.com/office/drawing/2014/main" id="{9DBD465A-6BA6-8D48-5B81-3BDB60B16A37}"/>
              </a:ext>
            </a:extLst>
          </p:cNvPr>
          <p:cNvPicPr>
            <a:picLocks noChangeAspect="1"/>
          </p:cNvPicPr>
          <p:nvPr/>
        </p:nvPicPr>
        <p:blipFill>
          <a:blip r:embed="rId3"/>
          <a:stretch>
            <a:fillRect/>
          </a:stretch>
        </p:blipFill>
        <p:spPr>
          <a:xfrm>
            <a:off x="5374419" y="1477540"/>
            <a:ext cx="5820887" cy="441616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29888" y="4160556"/>
            <a:ext cx="9062146" cy="20658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LEO orbit, success seems to be related to the number of flights, but in GTO orbit, there appears to be no relation to the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図 5" descr="グラフ, 散布図&#10;&#10;自動的に生成された説明">
            <a:extLst>
              <a:ext uri="{FF2B5EF4-FFF2-40B4-BE49-F238E27FC236}">
                <a16:creationId xmlns:a16="http://schemas.microsoft.com/office/drawing/2014/main" id="{A64A6756-DACE-C34C-1DDC-110C16109047}"/>
              </a:ext>
            </a:extLst>
          </p:cNvPr>
          <p:cNvPicPr>
            <a:picLocks noChangeAspect="1"/>
          </p:cNvPicPr>
          <p:nvPr/>
        </p:nvPicPr>
        <p:blipFill>
          <a:blip r:embed="rId3"/>
          <a:stretch>
            <a:fillRect/>
          </a:stretch>
        </p:blipFill>
        <p:spPr>
          <a:xfrm>
            <a:off x="851515" y="1818008"/>
            <a:ext cx="10488969" cy="206583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85500"/>
            <a:ext cx="9146987" cy="16834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図 5" descr="グラフ, 散布図&#10;&#10;自動的に生成された説明">
            <a:extLst>
              <a:ext uri="{FF2B5EF4-FFF2-40B4-BE49-F238E27FC236}">
                <a16:creationId xmlns:a16="http://schemas.microsoft.com/office/drawing/2014/main" id="{59BEEA78-C23E-F987-6597-57EC92192AD9}"/>
              </a:ext>
            </a:extLst>
          </p:cNvPr>
          <p:cNvPicPr>
            <a:picLocks noChangeAspect="1"/>
          </p:cNvPicPr>
          <p:nvPr/>
        </p:nvPicPr>
        <p:blipFill>
          <a:blip r:embed="rId3"/>
          <a:stretch>
            <a:fillRect/>
          </a:stretch>
        </p:blipFill>
        <p:spPr>
          <a:xfrm>
            <a:off x="785005" y="1732506"/>
            <a:ext cx="10500606" cy="20547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2013 to 2020, the success rate has been steadily increasing.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図 5" descr="グラフ, 折れ線グラフ&#10;&#10;自動的に生成された説明">
            <a:extLst>
              <a:ext uri="{FF2B5EF4-FFF2-40B4-BE49-F238E27FC236}">
                <a16:creationId xmlns:a16="http://schemas.microsoft.com/office/drawing/2014/main" id="{5891DE34-B020-E382-275E-CDD92F9DBF57}"/>
              </a:ext>
            </a:extLst>
          </p:cNvPr>
          <p:cNvPicPr>
            <a:picLocks noChangeAspect="1"/>
          </p:cNvPicPr>
          <p:nvPr/>
        </p:nvPicPr>
        <p:blipFill>
          <a:blip r:embed="rId3"/>
          <a:stretch>
            <a:fillRect/>
          </a:stretch>
        </p:blipFill>
        <p:spPr>
          <a:xfrm>
            <a:off x="5142403" y="1650838"/>
            <a:ext cx="5982953" cy="43747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98763"/>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Extract unique values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using the DISTINCT method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8C495C5E-6136-23C9-26B7-67E618E8F05C}"/>
              </a:ext>
            </a:extLst>
          </p:cNvPr>
          <p:cNvPicPr>
            <a:picLocks noChangeAspect="1"/>
          </p:cNvPicPr>
          <p:nvPr/>
        </p:nvPicPr>
        <p:blipFill>
          <a:blip r:embed="rId3"/>
          <a:stretch>
            <a:fillRect/>
          </a:stretch>
        </p:blipFill>
        <p:spPr>
          <a:xfrm>
            <a:off x="2656473" y="1405678"/>
            <a:ext cx="6742676" cy="337586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84021"/>
            <a:ext cx="9745589" cy="99294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and display the first 5 rows from the SPACEXTBL table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starts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D4ACCDAD-070A-4582-E17C-DFC87DEBFA10}"/>
              </a:ext>
            </a:extLst>
          </p:cNvPr>
          <p:cNvPicPr>
            <a:picLocks noChangeAspect="1"/>
          </p:cNvPicPr>
          <p:nvPr/>
        </p:nvPicPr>
        <p:blipFill>
          <a:blip r:embed="rId3"/>
          <a:stretch>
            <a:fillRect/>
          </a:stretch>
        </p:blipFill>
        <p:spPr>
          <a:xfrm>
            <a:off x="2421099" y="1427622"/>
            <a:ext cx="6599692" cy="361571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64231"/>
            <a:ext cx="9745589" cy="13127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sum (total payload mass) of the PAYLOAD_MASS__KG_ column values for all rows in the SPACEXTBL table where the value of the Customer column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110CB39E-2669-F7D0-0866-363E269E35D1}"/>
              </a:ext>
            </a:extLst>
          </p:cNvPr>
          <p:cNvPicPr>
            <a:picLocks noChangeAspect="1"/>
          </p:cNvPicPr>
          <p:nvPr/>
        </p:nvPicPr>
        <p:blipFill>
          <a:blip r:embed="rId3"/>
          <a:stretch>
            <a:fillRect/>
          </a:stretch>
        </p:blipFill>
        <p:spPr>
          <a:xfrm>
            <a:off x="984719" y="1761575"/>
            <a:ext cx="10222562" cy="226367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0025"/>
            <a:ext cx="9745589" cy="17369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(mean payload mass) of the values in the PAYLOAD_MASS__KG_ column for all rows in the SPACEXTBL table whose value in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column begins with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C24AFF56-3814-45A1-BC24-C101FC108B81}"/>
              </a:ext>
            </a:extLst>
          </p:cNvPr>
          <p:cNvPicPr>
            <a:picLocks noChangeAspect="1"/>
          </p:cNvPicPr>
          <p:nvPr/>
        </p:nvPicPr>
        <p:blipFill>
          <a:blip r:embed="rId3"/>
          <a:stretch>
            <a:fillRect/>
          </a:stretch>
        </p:blipFill>
        <p:spPr>
          <a:xfrm>
            <a:off x="944681" y="1977015"/>
            <a:ext cx="10302638" cy="203508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47413"/>
            <a:ext cx="9745589" cy="15295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earliest date (the date of the first successful landing) among all rows in the SPACEXTBL table where the value of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is 'Success' (successful landing).</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325C7994-97C9-C3C0-7D9F-644FE23A8404}"/>
              </a:ext>
            </a:extLst>
          </p:cNvPr>
          <p:cNvPicPr>
            <a:picLocks noChangeAspect="1"/>
          </p:cNvPicPr>
          <p:nvPr/>
        </p:nvPicPr>
        <p:blipFill>
          <a:blip r:embed="rId3"/>
          <a:stretch>
            <a:fillRect/>
          </a:stretch>
        </p:blipFill>
        <p:spPr>
          <a:xfrm>
            <a:off x="1001565" y="1678051"/>
            <a:ext cx="9956349" cy="256400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39265"/>
            <a:ext cx="9745589" cy="15271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all unique booster versions in the SPACEXTBL table that have a "successful" mission outcome and a payload mass in the range of 4000 kg to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図 2" descr="グラフィカル ユーザー インターフェイス&#10;&#10;中程度の精度で自動的に生成された説明">
            <a:extLst>
              <a:ext uri="{FF2B5EF4-FFF2-40B4-BE49-F238E27FC236}">
                <a16:creationId xmlns:a16="http://schemas.microsoft.com/office/drawing/2014/main" id="{D54187D1-8168-69A4-2F0C-EA080388BEE7}"/>
              </a:ext>
            </a:extLst>
          </p:cNvPr>
          <p:cNvPicPr>
            <a:picLocks noChangeAspect="1"/>
          </p:cNvPicPr>
          <p:nvPr/>
        </p:nvPicPr>
        <p:blipFill>
          <a:blip r:embed="rId3"/>
          <a:stretch>
            <a:fillRect/>
          </a:stretch>
        </p:blipFill>
        <p:spPr>
          <a:xfrm>
            <a:off x="2542255" y="1432603"/>
            <a:ext cx="6172517" cy="396895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7142"/>
            <a:ext cx="7600635" cy="42137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Use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Data </a:t>
            </a:r>
            <a:r>
              <a:rPr lang="en-US" sz="2200" dirty="0" err="1">
                <a:solidFill>
                  <a:schemeClr val="accent3">
                    <a:lumMod val="25000"/>
                  </a:schemeClr>
                </a:solidFill>
                <a:latin typeface="Abadi" panose="020B0604020104020204" pitchFamily="34" charset="0"/>
              </a:rPr>
              <a:t>Wraging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Get Data from SQL</a:t>
            </a:r>
          </a:p>
          <a:p>
            <a:pPr>
              <a:lnSpc>
                <a:spcPct val="100000"/>
              </a:lnSpc>
              <a:spcBef>
                <a:spcPts val="1400"/>
              </a:spcBef>
            </a:pPr>
            <a:r>
              <a:rPr lang="en-US" sz="2200" dirty="0">
                <a:solidFill>
                  <a:schemeClr val="accent3">
                    <a:lumMod val="25000"/>
                  </a:schemeClr>
                </a:solidFill>
                <a:latin typeface="Abadi" panose="020B0604020104020204" pitchFamily="34" charset="0"/>
              </a:rPr>
              <a:t>Visualize Data</a:t>
            </a:r>
          </a:p>
          <a:p>
            <a:pPr>
              <a:lnSpc>
                <a:spcPct val="100000"/>
              </a:lnSpc>
              <a:spcBef>
                <a:spcPts val="1400"/>
              </a:spcBef>
            </a:pPr>
            <a:r>
              <a:rPr lang="en-US" sz="2200" dirty="0">
                <a:solidFill>
                  <a:schemeClr val="accent3">
                    <a:lumMod val="25000"/>
                  </a:schemeClr>
                </a:solidFill>
                <a:latin typeface="Abadi" panose="020B0604020104020204" pitchFamily="34" charset="0"/>
              </a:rPr>
              <a:t>Build Map</a:t>
            </a:r>
          </a:p>
          <a:p>
            <a:pPr>
              <a:lnSpc>
                <a:spcPct val="100000"/>
              </a:lnSpc>
              <a:spcBef>
                <a:spcPts val="1400"/>
              </a:spcBef>
            </a:pPr>
            <a:r>
              <a:rPr lang="en-US" sz="2200" dirty="0">
                <a:solidFill>
                  <a:schemeClr val="accent3">
                    <a:lumMod val="25000"/>
                  </a:schemeClr>
                </a:solidFill>
                <a:latin typeface="Abadi" panose="020B0604020104020204" pitchFamily="34" charset="0"/>
              </a:rPr>
              <a:t>Build </a:t>
            </a:r>
            <a:r>
              <a:rPr lang="en-US" sz="2200" dirty="0" err="1">
                <a:solidFill>
                  <a:schemeClr val="accent3">
                    <a:lumMod val="25000"/>
                  </a:schemeClr>
                </a:solidFill>
                <a:latin typeface="Abadi" panose="020B0604020104020204" pitchFamily="34" charset="0"/>
              </a:rPr>
              <a:t>DashBoard</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64231"/>
            <a:ext cx="9745589" cy="13127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Count the number of all rows in the SPACEXTBL table that contain 'Failure' in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63B42236-3CD4-3EE6-1972-78DF70C75C49}"/>
              </a:ext>
            </a:extLst>
          </p:cNvPr>
          <p:cNvPicPr>
            <a:picLocks noChangeAspect="1"/>
          </p:cNvPicPr>
          <p:nvPr/>
        </p:nvPicPr>
        <p:blipFill>
          <a:blip r:embed="rId3"/>
          <a:stretch>
            <a:fillRect/>
          </a:stretch>
        </p:blipFill>
        <p:spPr>
          <a:xfrm>
            <a:off x="1116238" y="1801523"/>
            <a:ext cx="9522360" cy="20257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50729"/>
            <a:ext cx="9745589" cy="9262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Identify the booster version of the mission with the heaviest (largest) payload mass in the SPACEXTBL 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図 5" descr="テキスト&#10;&#10;中程度の精度で自動的に生成された説明">
            <a:extLst>
              <a:ext uri="{FF2B5EF4-FFF2-40B4-BE49-F238E27FC236}">
                <a16:creationId xmlns:a16="http://schemas.microsoft.com/office/drawing/2014/main" id="{C2DEF241-27F4-EE6A-6E22-94227209464F}"/>
              </a:ext>
            </a:extLst>
          </p:cNvPr>
          <p:cNvPicPr>
            <a:picLocks noChangeAspect="1"/>
          </p:cNvPicPr>
          <p:nvPr/>
        </p:nvPicPr>
        <p:blipFill>
          <a:blip r:embed="rId3"/>
          <a:stretch>
            <a:fillRect/>
          </a:stretch>
        </p:blipFill>
        <p:spPr>
          <a:xfrm>
            <a:off x="2218679" y="1433483"/>
            <a:ext cx="7325715" cy="373240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60157"/>
            <a:ext cx="9745589" cy="916806"/>
          </a:xfrm>
          <a:prstGeom prst="rect">
            <a:avLst/>
          </a:prstGeom>
        </p:spPr>
        <p:txBody>
          <a:bodyPr lIns="91440" tIns="45720" rIns="91440" bIns="45720" anchor="t">
            <a:normAutofit fontScale="77500" lnSpcReduction="20000"/>
          </a:bodyPr>
          <a:lstStyle/>
          <a:p>
            <a:pPr>
              <a:lnSpc>
                <a:spcPct val="100000"/>
              </a:lnSpc>
              <a:spcBef>
                <a:spcPts val="1400"/>
              </a:spcBef>
            </a:pPr>
            <a:r>
              <a:rPr lang="en-US" dirty="0">
                <a:solidFill>
                  <a:schemeClr val="accent3">
                    <a:lumMod val="25000"/>
                  </a:schemeClr>
                </a:solidFill>
                <a:latin typeface="Abadi"/>
              </a:rPr>
              <a:t>Information on failed drone ship landing missions in 2015 (month, landing outcome, booster version, launch site) selected from the SPACEXTBL table.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39A0C76A-2316-B6DD-A3E9-4129C987F170}"/>
              </a:ext>
            </a:extLst>
          </p:cNvPr>
          <p:cNvPicPr>
            <a:picLocks noChangeAspect="1"/>
          </p:cNvPicPr>
          <p:nvPr/>
        </p:nvPicPr>
        <p:blipFill>
          <a:blip r:embed="rId3"/>
          <a:stretch>
            <a:fillRect/>
          </a:stretch>
        </p:blipFill>
        <p:spPr>
          <a:xfrm>
            <a:off x="1227037" y="1363783"/>
            <a:ext cx="9843459" cy="35004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789749"/>
            <a:ext cx="9745589" cy="12992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図 5" descr="テーブル&#10;&#10;低い精度で自動的に生成された説明">
            <a:extLst>
              <a:ext uri="{FF2B5EF4-FFF2-40B4-BE49-F238E27FC236}">
                <a16:creationId xmlns:a16="http://schemas.microsoft.com/office/drawing/2014/main" id="{B9E09256-AFD3-2857-3000-893870548340}"/>
              </a:ext>
            </a:extLst>
          </p:cNvPr>
          <p:cNvPicPr>
            <a:picLocks noChangeAspect="1"/>
          </p:cNvPicPr>
          <p:nvPr/>
        </p:nvPicPr>
        <p:blipFill>
          <a:blip r:embed="rId3"/>
          <a:stretch>
            <a:fillRect/>
          </a:stretch>
        </p:blipFill>
        <p:spPr>
          <a:xfrm>
            <a:off x="2314805" y="1402833"/>
            <a:ext cx="6291866" cy="438691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7003"/>
            <a:ext cx="9745589" cy="1037139"/>
          </a:xfrm>
          <a:prstGeom prst="rect">
            <a:avLst/>
          </a:prstGeom>
        </p:spPr>
        <p:txBody>
          <a:bodyPr lIns="91440" tIns="45720" rIns="91440" bIns="45720" anchor="t">
            <a:normAutofit/>
          </a:bodyPr>
          <a:lstStyle/>
          <a:p>
            <a:r>
              <a:rPr lang="en-US" dirty="0"/>
              <a:t>All launch sites in very close proximity to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&lt;All launch sites location markers on global map&gt;</a:t>
            </a:r>
          </a:p>
        </p:txBody>
      </p:sp>
      <p:pic>
        <p:nvPicPr>
          <p:cNvPr id="8" name="図 7" descr="マップ&#10;&#10;自動的に生成された説明">
            <a:extLst>
              <a:ext uri="{FF2B5EF4-FFF2-40B4-BE49-F238E27FC236}">
                <a16:creationId xmlns:a16="http://schemas.microsoft.com/office/drawing/2014/main" id="{3D0DF5E7-5C7A-99F5-865A-B703D3284980}"/>
              </a:ext>
            </a:extLst>
          </p:cNvPr>
          <p:cNvPicPr>
            <a:picLocks noChangeAspect="1"/>
          </p:cNvPicPr>
          <p:nvPr/>
        </p:nvPicPr>
        <p:blipFill>
          <a:blip r:embed="rId3"/>
          <a:stretch>
            <a:fillRect/>
          </a:stretch>
        </p:blipFill>
        <p:spPr>
          <a:xfrm>
            <a:off x="2221574" y="1400070"/>
            <a:ext cx="7144117" cy="405785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113075"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the number of launches for each launch sites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&lt;Color-labeled launch outcomes&gt;</a:t>
            </a:r>
          </a:p>
        </p:txBody>
      </p:sp>
      <p:pic>
        <p:nvPicPr>
          <p:cNvPr id="4" name="図 3" descr="ダイアグラム&#10;&#10;自動的に生成された説明">
            <a:extLst>
              <a:ext uri="{FF2B5EF4-FFF2-40B4-BE49-F238E27FC236}">
                <a16:creationId xmlns:a16="http://schemas.microsoft.com/office/drawing/2014/main" id="{FA35DA63-2D0E-EB70-5C17-A193EA2C6585}"/>
              </a:ext>
            </a:extLst>
          </p:cNvPr>
          <p:cNvPicPr>
            <a:picLocks noChangeAspect="1"/>
          </p:cNvPicPr>
          <p:nvPr/>
        </p:nvPicPr>
        <p:blipFill>
          <a:blip r:embed="rId3"/>
          <a:stretch>
            <a:fillRect/>
          </a:stretch>
        </p:blipFill>
        <p:spPr>
          <a:xfrm>
            <a:off x="4995964" y="1508766"/>
            <a:ext cx="5873141" cy="47176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84742"/>
            <a:ext cx="8597827" cy="8207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is very close to railway, highway, and coastline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&lt;Distance calculated to railway, highway, coastline&gt;</a:t>
            </a:r>
          </a:p>
        </p:txBody>
      </p:sp>
      <p:pic>
        <p:nvPicPr>
          <p:cNvPr id="4" name="図 3" descr="地図, テキスト, テーブル, 屋内 が含まれている画像&#10;&#10;自動的に生成された説明">
            <a:extLst>
              <a:ext uri="{FF2B5EF4-FFF2-40B4-BE49-F238E27FC236}">
                <a16:creationId xmlns:a16="http://schemas.microsoft.com/office/drawing/2014/main" id="{6C54731E-C2DD-9B94-E5D5-07CB2AB3227F}"/>
              </a:ext>
            </a:extLst>
          </p:cNvPr>
          <p:cNvPicPr>
            <a:picLocks noChangeAspect="1"/>
          </p:cNvPicPr>
          <p:nvPr/>
        </p:nvPicPr>
        <p:blipFill>
          <a:blip r:embed="rId3"/>
          <a:stretch>
            <a:fillRect/>
          </a:stretch>
        </p:blipFill>
        <p:spPr>
          <a:xfrm>
            <a:off x="2661812" y="1452318"/>
            <a:ext cx="6868376" cy="356274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50729"/>
            <a:ext cx="9745589" cy="92623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has highest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&lt;Total Success Launches by Site&gt;</a:t>
            </a:r>
          </a:p>
        </p:txBody>
      </p:sp>
      <p:pic>
        <p:nvPicPr>
          <p:cNvPr id="4" name="図 3" descr="グラフ, 円グラフ&#10;&#10;自動的に生成された説明">
            <a:extLst>
              <a:ext uri="{FF2B5EF4-FFF2-40B4-BE49-F238E27FC236}">
                <a16:creationId xmlns:a16="http://schemas.microsoft.com/office/drawing/2014/main" id="{865EE5DF-EB71-C06E-65FD-D1D52D9D97B1}"/>
              </a:ext>
            </a:extLst>
          </p:cNvPr>
          <p:cNvPicPr>
            <a:picLocks noChangeAspect="1"/>
          </p:cNvPicPr>
          <p:nvPr/>
        </p:nvPicPr>
        <p:blipFill>
          <a:blip r:embed="rId3"/>
          <a:stretch>
            <a:fillRect/>
          </a:stretch>
        </p:blipFill>
        <p:spPr>
          <a:xfrm>
            <a:off x="984205" y="1811253"/>
            <a:ext cx="9773209" cy="259437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344997"/>
            <a:ext cx="10551583" cy="831965"/>
          </a:xfrm>
          <a:prstGeom prst="rect">
            <a:avLst/>
          </a:prstGeom>
        </p:spPr>
        <p:txBody>
          <a:bodyPr lIns="91440" tIns="45720" rIns="91440" bIns="45720" anchor="t">
            <a:normAutofit/>
          </a:bodyPr>
          <a:lstStyle/>
          <a:p>
            <a:r>
              <a:rPr lang="en-US" dirty="0"/>
              <a:t>KSC LC-39A has high score of total success.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&lt;Total Success KSC LC-39A&gt;</a:t>
            </a:r>
          </a:p>
        </p:txBody>
      </p:sp>
      <p:pic>
        <p:nvPicPr>
          <p:cNvPr id="4" name="図 3" descr="グラフ, 円グラフ&#10;&#10;自動的に生成された説明">
            <a:extLst>
              <a:ext uri="{FF2B5EF4-FFF2-40B4-BE49-F238E27FC236}">
                <a16:creationId xmlns:a16="http://schemas.microsoft.com/office/drawing/2014/main" id="{F3C56CAE-3809-0760-E163-CF4D2FF1D81F}"/>
              </a:ext>
            </a:extLst>
          </p:cNvPr>
          <p:cNvPicPr>
            <a:picLocks noChangeAspect="1"/>
          </p:cNvPicPr>
          <p:nvPr/>
        </p:nvPicPr>
        <p:blipFill>
          <a:blip r:embed="rId3"/>
          <a:stretch>
            <a:fillRect/>
          </a:stretch>
        </p:blipFill>
        <p:spPr>
          <a:xfrm>
            <a:off x="1617351" y="1611984"/>
            <a:ext cx="9319344" cy="306485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7" name="コンテンツ プレースホルダー 6" descr="パソコンの画面&#10;&#10;中程度の精度で自動的に生成された説明">
            <a:extLst>
              <a:ext uri="{FF2B5EF4-FFF2-40B4-BE49-F238E27FC236}">
                <a16:creationId xmlns:a16="http://schemas.microsoft.com/office/drawing/2014/main" id="{0A3EB5C3-54B3-15DA-648D-7C7523E40CA3}"/>
              </a:ext>
            </a:extLst>
          </p:cNvPr>
          <p:cNvPicPr>
            <a:picLocks noGrp="1" noChangeAspect="1"/>
          </p:cNvPicPr>
          <p:nvPr>
            <p:ph idx="4294967295"/>
          </p:nvPr>
        </p:nvPicPr>
        <p:blipFill>
          <a:blip r:embed="rId3"/>
          <a:stretch>
            <a:fillRect/>
          </a:stretch>
        </p:blipFill>
        <p:spPr>
          <a:xfrm>
            <a:off x="2175072" y="1633018"/>
            <a:ext cx="7333890" cy="2500188"/>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&lt;Payload vs. Launch Outcome&gt;</a:t>
            </a:r>
          </a:p>
        </p:txBody>
      </p:sp>
      <p:sp>
        <p:nvSpPr>
          <p:cNvPr id="8" name="Content Placeholder 4">
            <a:extLst>
              <a:ext uri="{FF2B5EF4-FFF2-40B4-BE49-F238E27FC236}">
                <a16:creationId xmlns:a16="http://schemas.microsoft.com/office/drawing/2014/main" id="{29B4CD85-C00C-54EA-D38D-04E24824EE31}"/>
              </a:ext>
            </a:extLst>
          </p:cNvPr>
          <p:cNvSpPr txBox="1">
            <a:spLocks/>
          </p:cNvSpPr>
          <p:nvPr/>
        </p:nvSpPr>
        <p:spPr>
          <a:xfrm>
            <a:off x="820208" y="4808999"/>
            <a:ext cx="10551583" cy="8319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Payload and </a:t>
            </a:r>
            <a:r>
              <a:rPr lang="en-US" dirty="0" err="1"/>
              <a:t>Lauch</a:t>
            </a:r>
            <a:r>
              <a:rPr lang="en-US" dirty="0"/>
              <a:t> are </a:t>
            </a:r>
            <a:r>
              <a:rPr lang="en-US" dirty="0" err="1"/>
              <a:t>greate</a:t>
            </a:r>
            <a:r>
              <a:rPr lang="en-US" dirty="0"/>
              <a:t> factors from high score of total success.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model is the Decision Tree Classifier.</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図 6" descr="グラフ, 棒グラフ&#10;&#10;自動的に生成された説明">
            <a:extLst>
              <a:ext uri="{FF2B5EF4-FFF2-40B4-BE49-F238E27FC236}">
                <a16:creationId xmlns:a16="http://schemas.microsoft.com/office/drawing/2014/main" id="{9CDC6CE0-0A35-5104-2D06-A71E1C8FD8D1}"/>
              </a:ext>
            </a:extLst>
          </p:cNvPr>
          <p:cNvPicPr>
            <a:picLocks noChangeAspect="1"/>
          </p:cNvPicPr>
          <p:nvPr/>
        </p:nvPicPr>
        <p:blipFill>
          <a:blip r:embed="rId3"/>
          <a:stretch>
            <a:fillRect/>
          </a:stretch>
        </p:blipFill>
        <p:spPr>
          <a:xfrm>
            <a:off x="6065066" y="1499208"/>
            <a:ext cx="4842565" cy="477004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18848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indicates the accuracy of the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図 2" descr="グラフィカル ユーザー インターフェイス が含まれている画像&#10;&#10;自動的に生成された説明">
            <a:extLst>
              <a:ext uri="{FF2B5EF4-FFF2-40B4-BE49-F238E27FC236}">
                <a16:creationId xmlns:a16="http://schemas.microsoft.com/office/drawing/2014/main" id="{CEC73F8D-4C40-AFA4-46EF-C86404FE5D48}"/>
              </a:ext>
            </a:extLst>
          </p:cNvPr>
          <p:cNvPicPr>
            <a:picLocks noChangeAspect="1"/>
          </p:cNvPicPr>
          <p:nvPr/>
        </p:nvPicPr>
        <p:blipFill>
          <a:blip r:embed="rId3"/>
          <a:stretch>
            <a:fillRect/>
          </a:stretch>
        </p:blipFill>
        <p:spPr>
          <a:xfrm>
            <a:off x="5338145" y="1605746"/>
            <a:ext cx="5569236" cy="441982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Rest API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Using API to get the data from </a:t>
            </a:r>
            <a:r>
              <a:rPr lang="en-US" sz="7600" dirty="0" err="1">
                <a:solidFill>
                  <a:schemeClr val="bg2">
                    <a:lumMod val="50000"/>
                  </a:schemeClr>
                </a:solidFill>
                <a:latin typeface="Abadi"/>
              </a:rPr>
              <a:t>json</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Decision Tree </a:t>
            </a:r>
            <a:r>
              <a:rPr lang="en-US" sz="7600" dirty="0" err="1">
                <a:solidFill>
                  <a:schemeClr val="bg2">
                    <a:lumMod val="50000"/>
                  </a:schemeClr>
                </a:solidFill>
                <a:latin typeface="Abadi"/>
              </a:rPr>
              <a:t>Clasification</a:t>
            </a:r>
            <a:r>
              <a:rPr lang="en-US" sz="7600" dirty="0">
                <a:solidFill>
                  <a:schemeClr val="bg2">
                    <a:lumMod val="50000"/>
                  </a:schemeClr>
                </a:solidFill>
                <a:latin typeface="Abadi"/>
              </a:rPr>
              <a: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data from SpaceX Rest API.</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212</TotalTime>
  <Words>1361</Words>
  <Application>Microsoft Office PowerPoint</Application>
  <PresentationFormat>ワイド画面</PresentationFormat>
  <Paragraphs>190</Paragraphs>
  <Slides>46</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久保 一聡 BT</cp:lastModifiedBy>
  <cp:revision>237</cp:revision>
  <dcterms:created xsi:type="dcterms:W3CDTF">2021-04-29T18:58:34Z</dcterms:created>
  <dcterms:modified xsi:type="dcterms:W3CDTF">2023-12-20T09:55:04Z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